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4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83" r:id="rId13"/>
    <p:sldId id="264" r:id="rId14"/>
    <p:sldId id="265" r:id="rId15"/>
    <p:sldId id="269" r:id="rId16"/>
    <p:sldId id="272" r:id="rId17"/>
    <p:sldId id="274" r:id="rId18"/>
    <p:sldId id="282" r:id="rId19"/>
    <p:sldId id="273" r:id="rId20"/>
    <p:sldId id="275" r:id="rId21"/>
    <p:sldId id="279" r:id="rId22"/>
    <p:sldId id="278" r:id="rId23"/>
    <p:sldId id="280" r:id="rId24"/>
    <p:sldId id="281" r:id="rId25"/>
    <p:sldId id="301" r:id="rId26"/>
    <p:sldId id="302" r:id="rId27"/>
    <p:sldId id="303" r:id="rId28"/>
    <p:sldId id="304" r:id="rId29"/>
    <p:sldId id="305" r:id="rId30"/>
    <p:sldId id="285" r:id="rId31"/>
    <p:sldId id="306" r:id="rId32"/>
    <p:sldId id="307" r:id="rId33"/>
    <p:sldId id="308" r:id="rId34"/>
    <p:sldId id="310" r:id="rId35"/>
    <p:sldId id="311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8" r:id="rId47"/>
    <p:sldId id="299" r:id="rId48"/>
    <p:sldId id="300" r:id="rId49"/>
  </p:sldIdLst>
  <p:sldSz cx="10058400" cy="7772400"/>
  <p:notesSz cx="9144000" cy="6858000"/>
  <p:defaultTextStyle>
    <a:defPPr>
      <a:defRPr lang="en-US"/>
    </a:defPPr>
    <a:lvl1pPr marL="0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76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51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127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503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879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255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631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006" algn="l" defTabSz="10187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-1440" y="-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48" y="301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56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BCDA-7529-4787-8A08-44F760294C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F230A-CBEB-461F-BDCE-B454E74A68A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E3A9-C196-4407-B998-F72CAFC77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376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8751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28127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7503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46879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6255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5631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5006" algn="l" defTabSz="10187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9F591-1D99-4BBA-93BA-40CFE9160E01}" type="slidenum">
              <a:rPr lang="en-US" smtClean="0">
                <a:ea typeface="ＭＳ Ｐゴシック" pitchFamily="32" charset="-128"/>
              </a:rPr>
              <a:pPr/>
              <a:t>10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C8616-9646-4837-ADBB-7E7BC13440A9}" type="slidenum">
              <a:rPr lang="en-US"/>
              <a:pPr/>
              <a:t>40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C6CD7-7EA0-4123-B95F-2162A776B28F}" type="slidenum">
              <a:rPr lang="en-US" smtClean="0">
                <a:ea typeface="ＭＳ Ｐゴシック" pitchFamily="32" charset="-128"/>
              </a:rPr>
              <a:pPr/>
              <a:t>20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CD0FC-4495-433A-B012-AA934B26ED09}" type="slidenum">
              <a:rPr lang="en-US"/>
              <a:pPr/>
              <a:t>30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B1F0B-B102-4F86-B60B-ACBB31E4977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5938"/>
            <a:ext cx="3327400" cy="25717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4910"/>
          </a:xfrm>
          <a:noFill/>
          <a:ln/>
        </p:spPr>
        <p:txBody>
          <a:bodyPr lIns="91426" tIns="45714" rIns="91426" bIns="45714"/>
          <a:lstStyle/>
          <a:p>
            <a:r>
              <a:rPr lang="el-GR" b="1" smtClean="0">
                <a:solidFill>
                  <a:srgbClr val="292526"/>
                </a:solidFill>
                <a:cs typeface="Arial" charset="0"/>
              </a:rPr>
              <a:t>Figure 23.17</a:t>
            </a:r>
          </a:p>
          <a:p>
            <a:r>
              <a:rPr lang="el-GR" i="1" smtClean="0">
                <a:solidFill>
                  <a:srgbClr val="292526"/>
                </a:solidFill>
                <a:cs typeface="Arial" charset="0"/>
              </a:rPr>
              <a:t>Conventional and cluster housing developments </a:t>
            </a:r>
            <a:r>
              <a:rPr lang="el-GR" smtClean="0">
                <a:solidFill>
                  <a:srgbClr val="292526"/>
                </a:solidFill>
                <a:cs typeface="Arial" charset="0"/>
              </a:rPr>
              <a:t>as they might appear if constructed on the same land area. With cluster development, houses, town houses, condominiums, and two- to six-story apartments are built on part of the tract. The rest, typically 30–50% of the area, is left as open space, parks, and cycling and walking paths.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53F63-E19C-4688-82F6-51FEEB8AC54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5938"/>
            <a:ext cx="3327400" cy="25717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4910"/>
          </a:xfrm>
          <a:noFill/>
          <a:ln/>
        </p:spPr>
        <p:txBody>
          <a:bodyPr lIns="91426" tIns="45714" rIns="91426" bIns="45714"/>
          <a:lstStyle/>
          <a:p>
            <a:r>
              <a:rPr lang="el-GR" b="1" smtClean="0">
                <a:solidFill>
                  <a:srgbClr val="292526"/>
                </a:solidFill>
                <a:cs typeface="Arial" charset="0"/>
              </a:rPr>
              <a:t>Figure 23.17</a:t>
            </a:r>
          </a:p>
          <a:p>
            <a:r>
              <a:rPr lang="el-GR" i="1" smtClean="0">
                <a:solidFill>
                  <a:srgbClr val="292526"/>
                </a:solidFill>
                <a:cs typeface="Arial" charset="0"/>
              </a:rPr>
              <a:t>Conventional and cluster housing developments </a:t>
            </a:r>
            <a:r>
              <a:rPr lang="el-GR" smtClean="0">
                <a:solidFill>
                  <a:srgbClr val="292526"/>
                </a:solidFill>
                <a:cs typeface="Arial" charset="0"/>
              </a:rPr>
              <a:t>as they might appear if constructed on the same land area. With cluster development, houses, town houses, condominiums, and two- to six-story apartments are built on part of the tract. The rest, typically 30–50% of the area, is left as open space, parks, and cycling and walking paths.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48FE5-C1E7-4DB0-930B-EC5A384C60C4}" type="slidenum">
              <a:rPr lang="en-US"/>
              <a:pPr/>
              <a:t>36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5938"/>
            <a:ext cx="3327400" cy="257175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491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AEF0"/>
                </a:solidFill>
                <a:cs typeface="Arial" charset="0"/>
              </a:rPr>
              <a:t>Figure 23.6</a:t>
            </a:r>
          </a:p>
          <a:p>
            <a:pPr eaLnBrk="1" hangingPunct="1"/>
            <a:r>
              <a:rPr lang="el-GR" b="1" smtClean="0">
                <a:solidFill>
                  <a:srgbClr val="00AEF0"/>
                </a:solidFill>
                <a:cs typeface="Arial" charset="0"/>
              </a:rPr>
              <a:t>Natural capital degradation: </a:t>
            </a:r>
            <a:r>
              <a:rPr lang="el-GR" smtClean="0">
                <a:solidFill>
                  <a:srgbClr val="292526"/>
                </a:solidFill>
                <a:cs typeface="Arial" charset="0"/>
              </a:rPr>
              <a:t>some undesirable impacts of urban sprawl or car-dependent development. QUESTION: </a:t>
            </a:r>
            <a:r>
              <a:rPr lang="el-GR" i="1" smtClean="0">
                <a:solidFill>
                  <a:srgbClr val="292526"/>
                </a:solidFill>
                <a:cs typeface="Arial" charset="0"/>
              </a:rPr>
              <a:t>Which five of these effects do you think are the most harmful?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A4F03-1831-4DF6-B1FD-3A1E0DA9BC56}" type="slidenum">
              <a:rPr lang="en-US"/>
              <a:pPr/>
              <a:t>37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7D804-6C56-46A4-8A6F-3320DB5ECF04}" type="slidenum">
              <a:rPr lang="en-US"/>
              <a:pPr/>
              <a:t>38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59FA-CC68-4338-A714-113AFD70940B}" type="slidenum">
              <a:rPr lang="en-US"/>
              <a:pPr/>
              <a:t>39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14350"/>
            <a:ext cx="3327400" cy="25717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951203" y="4318003"/>
            <a:ext cx="4107201" cy="10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951223" y="4416611"/>
            <a:ext cx="4107181" cy="21762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951223" y="4663856"/>
            <a:ext cx="4107181" cy="10363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220" y="4719658"/>
            <a:ext cx="2162556" cy="2072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951220" y="4759515"/>
            <a:ext cx="2162556" cy="10363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951220" y="4490721"/>
            <a:ext cx="3369564" cy="3109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14157" y="4602447"/>
            <a:ext cx="1760220" cy="4145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4136284"/>
            <a:ext cx="10058400" cy="2767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4165600"/>
            <a:ext cx="10058401" cy="15943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055457" y="4128836"/>
            <a:ext cx="3002947" cy="281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0058400" cy="419526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2722141"/>
            <a:ext cx="9304020" cy="1666028"/>
          </a:xfrm>
        </p:spPr>
        <p:txBody>
          <a:bodyPr anchor="b"/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4419930"/>
            <a:ext cx="5448300" cy="1986280"/>
          </a:xfrm>
        </p:spPr>
        <p:txBody>
          <a:bodyPr/>
          <a:lstStyle>
            <a:lvl1pPr marL="71313" indent="0" algn="l">
              <a:buNone/>
              <a:defRPr sz="2600">
                <a:solidFill>
                  <a:schemeClr val="tx2"/>
                </a:solidFill>
              </a:defRPr>
            </a:lvl1pPr>
            <a:lvl2pPr marL="509376" indent="0" algn="ctr">
              <a:buNone/>
            </a:lvl2pPr>
            <a:lvl3pPr marL="1018751" indent="0" algn="ctr">
              <a:buNone/>
            </a:lvl3pPr>
            <a:lvl4pPr marL="1528127" indent="0" algn="ctr">
              <a:buNone/>
            </a:lvl4pPr>
            <a:lvl5pPr marL="2037503" indent="0" algn="ctr">
              <a:buNone/>
            </a:lvl5pPr>
            <a:lvl6pPr marL="2546879" indent="0" algn="ctr">
              <a:buNone/>
            </a:lvl6pPr>
            <a:lvl7pPr marL="3056255" indent="0" algn="ctr">
              <a:buNone/>
            </a:lvl7pPr>
            <a:lvl8pPr marL="3565631" indent="0" algn="ctr">
              <a:buNone/>
            </a:lvl8pPr>
            <a:lvl9pPr marL="407500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76160" y="4767072"/>
            <a:ext cx="1056132" cy="518160"/>
          </a:xfrm>
        </p:spPr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51220" y="4765993"/>
            <a:ext cx="1424940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52097" y="1288"/>
            <a:ext cx="822484" cy="414528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1295400"/>
            <a:ext cx="2095500" cy="62179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95400"/>
            <a:ext cx="6873240" cy="62179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2245362"/>
            <a:ext cx="8549640" cy="1543685"/>
          </a:xfrm>
        </p:spPr>
        <p:txBody>
          <a:bodyPr anchor="b">
            <a:noAutofit/>
          </a:bodyPr>
          <a:lstStyle>
            <a:lvl1pPr algn="l">
              <a:buNone/>
              <a:defRPr sz="47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816034"/>
            <a:ext cx="8549640" cy="1711007"/>
          </a:xfrm>
        </p:spPr>
        <p:txBody>
          <a:bodyPr anchor="t"/>
          <a:lstStyle>
            <a:lvl1pPr marL="50938" indent="0">
              <a:buNone/>
              <a:defRPr sz="2300" b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49348"/>
            <a:ext cx="4442460" cy="5129425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549348"/>
            <a:ext cx="4442460" cy="5129425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1"/>
            <a:ext cx="9220200" cy="1212494"/>
          </a:xfrm>
        </p:spPr>
        <p:txBody>
          <a:bodyPr anchor="ctr"/>
          <a:lstStyle>
            <a:lvl1pPr>
              <a:defRPr sz="45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1" y="2544299"/>
            <a:ext cx="4445812" cy="51816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938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3349" y="2544299"/>
            <a:ext cx="4445953" cy="51816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0938" indent="0">
              <a:buNone/>
              <a:defRPr sz="2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9101" y="3069655"/>
            <a:ext cx="4445812" cy="440436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0137" y="3069655"/>
            <a:ext cx="4445953" cy="440436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1"/>
            <a:ext cx="9052560" cy="1212494"/>
          </a:xfrm>
        </p:spPr>
        <p:txBody>
          <a:bodyPr anchor="ctr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42048" y="694334"/>
            <a:ext cx="1052991" cy="518160"/>
          </a:xfrm>
        </p:spPr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3580" y="694334"/>
            <a:ext cx="1458468" cy="5181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2209" y="2575"/>
            <a:ext cx="838200" cy="414528"/>
          </a:xfrm>
        </p:spPr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845" y="1248899"/>
            <a:ext cx="3721608" cy="994867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88845" y="2278824"/>
            <a:ext cx="3721608" cy="5233416"/>
          </a:xfrm>
        </p:spPr>
        <p:txBody>
          <a:bodyPr/>
          <a:lstStyle>
            <a:lvl1pPr marL="10188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" y="879792"/>
            <a:ext cx="5612588" cy="663244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480" y="1257050"/>
            <a:ext cx="645483" cy="5305855"/>
          </a:xfrm>
        </p:spPr>
        <p:txBody>
          <a:bodyPr vert="vert270" lIns="50938" tIns="0" rIns="50938" anchor="t"/>
          <a:lstStyle>
            <a:lvl1pPr algn="ctr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039" y="1295400"/>
            <a:ext cx="5029200" cy="51816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287" y="3710885"/>
            <a:ext cx="2849880" cy="2852021"/>
          </a:xfrm>
        </p:spPr>
        <p:txBody>
          <a:bodyPr lIns="0" tIns="0" rIns="50938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15728"/>
            <a:ext cx="10058400" cy="9566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0058400" cy="35208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349382"/>
            <a:ext cx="10058401" cy="10363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951203" y="408281"/>
            <a:ext cx="4107201" cy="10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951223" y="498796"/>
            <a:ext cx="4107181" cy="2040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948073" y="563839"/>
            <a:ext cx="3369564" cy="3109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11011" y="667469"/>
            <a:ext cx="1760220" cy="4145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993463" y="-2268"/>
            <a:ext cx="63389" cy="70469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948929" y="-2268"/>
            <a:ext cx="30176" cy="70469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927972" y="-2268"/>
            <a:ext cx="10059" cy="70469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872965" y="-2268"/>
            <a:ext cx="30176" cy="70469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807246" y="432"/>
            <a:ext cx="60351" cy="66324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760824" y="432"/>
            <a:ext cx="10059" cy="66324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75" tIns="50938" rIns="101875" bIns="5093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9052560" cy="1209040"/>
          </a:xfrm>
          <a:prstGeom prst="rect">
            <a:avLst/>
          </a:prstGeom>
        </p:spPr>
        <p:txBody>
          <a:bodyPr vert="horz" lIns="101875" tIns="50938" rIns="101875" bIns="50938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2549349"/>
            <a:ext cx="9052560" cy="4901794"/>
          </a:xfrm>
          <a:prstGeom prst="rect">
            <a:avLst/>
          </a:prstGeom>
        </p:spPr>
        <p:txBody>
          <a:bodyPr vert="horz" lIns="101875" tIns="50938" rIns="101875" bIns="5093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45191" y="694334"/>
            <a:ext cx="1052991" cy="518160"/>
          </a:xfrm>
          <a:prstGeom prst="rect">
            <a:avLst/>
          </a:prstGeom>
        </p:spPr>
        <p:txBody>
          <a:bodyPr vert="horz" lIns="101875" tIns="50938" rIns="101875" bIns="50938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1603CC-97F2-402C-BDA0-6D1F34EB4921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83580" y="694334"/>
            <a:ext cx="1458468" cy="518160"/>
          </a:xfrm>
          <a:prstGeom prst="rect">
            <a:avLst/>
          </a:prstGeom>
        </p:spPr>
        <p:txBody>
          <a:bodyPr vert="horz" lIns="101875" tIns="50938" rIns="101875" bIns="50938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92209" y="2575"/>
            <a:ext cx="838200" cy="414528"/>
          </a:xfrm>
          <a:prstGeom prst="rect">
            <a:avLst/>
          </a:prstGeom>
        </p:spPr>
        <p:txBody>
          <a:bodyPr vert="horz" lIns="101875" tIns="50938" rIns="101875" bIns="50938" anchor="b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fld id="{90B1E001-02AC-4FD4-90D3-9040867AD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01" indent="-285250" algn="l" rtl="0" eaLnBrk="1" latinLnBrk="0" hangingPunct="1">
        <a:spcBef>
          <a:spcPts val="334"/>
        </a:spcBef>
        <a:buClr>
          <a:schemeClr val="accent3"/>
        </a:buClr>
        <a:buFont typeface="Georgia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01" indent="-275063" algn="l" rtl="0" eaLnBrk="1" latinLnBrk="0" hangingPunct="1">
        <a:spcBef>
          <a:spcPts val="334"/>
        </a:spcBef>
        <a:buClr>
          <a:schemeClr val="accent2"/>
        </a:buClr>
        <a:buFont typeface="Georgia"/>
        <a:buChar char="▫"/>
        <a:defRPr kumimoji="0" sz="2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028939" indent="-244500" algn="l" rtl="0" eaLnBrk="1" latinLnBrk="0" hangingPunct="1">
        <a:spcBef>
          <a:spcPts val="334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14190" indent="-224126" algn="l" rtl="0" eaLnBrk="1" latinLnBrk="0" hangingPunct="1">
        <a:spcBef>
          <a:spcPts val="334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8503" indent="-203750" algn="l" rtl="0" eaLnBrk="1" latinLnBrk="0" hangingPunct="1">
        <a:spcBef>
          <a:spcPts val="334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93003" indent="-203750" algn="l" rtl="0" eaLnBrk="1" latinLnBrk="0" hangingPunct="1">
        <a:spcBef>
          <a:spcPts val="334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037503" indent="-203750" algn="l" rtl="0" eaLnBrk="1" latinLnBrk="0" hangingPunct="1">
        <a:spcBef>
          <a:spcPts val="334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261628" indent="-203750" algn="l" rtl="0" eaLnBrk="1" latinLnBrk="0" hangingPunct="1">
        <a:spcBef>
          <a:spcPts val="334"/>
        </a:spcBef>
        <a:buClr>
          <a:schemeClr val="accent3"/>
        </a:buClr>
        <a:buFont typeface="Georgia"/>
        <a:buChar char="◦"/>
        <a:defRPr kumimoji="0" sz="17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495942" indent="-203750" algn="l" rtl="0" eaLnBrk="1" latinLnBrk="0" hangingPunct="1">
        <a:spcBef>
          <a:spcPts val="334"/>
        </a:spcBef>
        <a:buClr>
          <a:schemeClr val="accent3"/>
        </a:buClr>
        <a:buFont typeface="Georgia"/>
        <a:buChar char="◦"/>
        <a:defRPr kumimoji="0" sz="16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APES Year End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1" descr="0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8" y="1883729"/>
            <a:ext cx="5921534" cy="491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" y="77367"/>
            <a:ext cx="9639300" cy="16498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B9899"/>
                </a:solidFill>
              </a:rPr>
              <a:t>Exponential and Logistic Population Growth: J-Curves and S-Curves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xfrm>
            <a:off x="5951222" y="1899920"/>
            <a:ext cx="3908108" cy="5440680"/>
          </a:xfrm>
        </p:spPr>
        <p:txBody>
          <a:bodyPr/>
          <a:lstStyle/>
          <a:p>
            <a:pPr eaLnBrk="1" hangingPunct="1"/>
            <a:r>
              <a:rPr lang="en-US" smtClean="0"/>
              <a:t>Populations grow rapidly with ample resources, but as resources become limited, its growth rate slows and levels off.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533924" y="7412568"/>
            <a:ext cx="1409224" cy="360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marL="382032" indent="-382032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1" charset="-128"/>
              </a:rPr>
              <a:t>Figure 8-4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Exponential 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N = N</a:t>
            </a:r>
            <a:r>
              <a:rPr lang="en-US" baseline="-25000" smtClean="0"/>
              <a:t>o</a:t>
            </a:r>
            <a:r>
              <a:rPr lang="en-US" smtClean="0"/>
              <a:t>e</a:t>
            </a:r>
            <a:r>
              <a:rPr lang="en-US" baseline="30000" smtClean="0"/>
              <a:t>rt </a:t>
            </a:r>
            <a:r>
              <a:rPr lang="en-US" smtClean="0"/>
              <a:t> where </a:t>
            </a:r>
          </a:p>
          <a:p>
            <a:pPr lvl="1" eaLnBrk="1" hangingPunct="1"/>
            <a:r>
              <a:rPr lang="en-US" smtClean="0"/>
              <a:t>N</a:t>
            </a:r>
            <a:r>
              <a:rPr lang="en-US" baseline="-25000" smtClean="0"/>
              <a:t>o</a:t>
            </a:r>
            <a:r>
              <a:rPr lang="en-US" smtClean="0"/>
              <a:t> is the initial population size</a:t>
            </a:r>
          </a:p>
          <a:p>
            <a:pPr lvl="1" eaLnBrk="1" hangingPunct="1"/>
            <a:r>
              <a:rPr lang="en-US" smtClean="0"/>
              <a:t>r is the rate of growth in decimal form</a:t>
            </a:r>
          </a:p>
          <a:p>
            <a:pPr lvl="1" eaLnBrk="1" hangingPunct="1"/>
            <a:r>
              <a:rPr lang="en-US" smtClean="0"/>
              <a:t>t is the time (same units as the rate of growth)</a:t>
            </a:r>
            <a:endParaRPr lang="en-US" baseline="30000" smtClean="0"/>
          </a:p>
          <a:p>
            <a:pPr eaLnBrk="1" hangingPunct="1"/>
            <a:r>
              <a:rPr lang="en-US" smtClean="0"/>
              <a:t>If the growth rate of an elephant population is 2%, starting with one male and one female, how many elephants would you have in 250 years?</a:t>
            </a:r>
          </a:p>
          <a:p>
            <a:pPr lvl="1" eaLnBrk="1" hangingPunct="1"/>
            <a:r>
              <a:rPr lang="en-US" smtClean="0"/>
              <a:t>297 elephants!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doubling time of a population, divide 70 by the percentage of growth.</a:t>
            </a:r>
          </a:p>
          <a:p>
            <a:pPr lvl="1"/>
            <a:r>
              <a:rPr lang="en-US" dirty="0" smtClean="0"/>
              <a:t>Uses the exponential growth calculation</a:t>
            </a:r>
          </a:p>
          <a:p>
            <a:pPr lvl="1"/>
            <a:r>
              <a:rPr lang="en-US" dirty="0" smtClean="0"/>
              <a:t>If the growth rate is 2%, then,</a:t>
            </a:r>
          </a:p>
          <a:p>
            <a:pPr lvl="1"/>
            <a:r>
              <a:rPr lang="en-US" dirty="0" smtClean="0"/>
              <a:t>70 ÷ 2 = 35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Carrying Capacity (K)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Exponential curve is not realistic due to carrying capacity of area</a:t>
            </a:r>
          </a:p>
          <a:p>
            <a:pPr eaLnBrk="1" hangingPunct="1"/>
            <a:r>
              <a:rPr lang="en-US" smtClean="0"/>
              <a:t>Carrying capacity is maximum number of individuals a habitat can support over a given period of time due to environmental resistance (sustainability)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Environmental Resistance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5626" indent="-305626">
              <a:buFont typeface="Wingdings 2"/>
              <a:buChar char=""/>
              <a:defRPr/>
            </a:pPr>
            <a:r>
              <a:rPr lang="en-US" dirty="0" smtClean="0"/>
              <a:t>Ability of populations of a given species to increase in size</a:t>
            </a:r>
          </a:p>
          <a:p>
            <a:pPr marL="713127" lvl="1">
              <a:buFont typeface="Wingdings 2"/>
              <a:buChar char=""/>
              <a:defRPr/>
            </a:pPr>
            <a:r>
              <a:rPr lang="en-US" dirty="0" err="1" smtClean="0"/>
              <a:t>Abiotic</a:t>
            </a:r>
            <a:r>
              <a:rPr lang="en-US" dirty="0" smtClean="0"/>
              <a:t> Contributing Factors: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Unfavorable light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Unfavorable Temperatures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Unfavorable chemical environment - nutrients</a:t>
            </a:r>
          </a:p>
          <a:p>
            <a:pPr marL="713127" lvl="1">
              <a:buFont typeface="Wingdings 2"/>
              <a:buChar char=""/>
              <a:defRPr/>
            </a:pPr>
            <a:r>
              <a:rPr lang="en-US" dirty="0" smtClean="0"/>
              <a:t>Biotic Contributing Factors: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Low reproductive rate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Specialized niche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Inability to migrate or disperse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Inadequate defense mechanisms</a:t>
            </a:r>
          </a:p>
          <a:p>
            <a:pPr lvl="2" indent="-275063">
              <a:buFont typeface="Wingdings 2"/>
              <a:buChar char=""/>
              <a:defRPr/>
            </a:pPr>
            <a:r>
              <a:rPr lang="en-US" dirty="0" smtClean="0"/>
              <a:t>Inability to cope with adverse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178118"/>
            <a:ext cx="9052560" cy="71247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K-selected vs. r-selected species</a:t>
            </a:r>
          </a:p>
        </p:txBody>
      </p:sp>
      <p:pic>
        <p:nvPicPr>
          <p:cNvPr id="64515" name="Picture 5" descr="05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580" y="1036321"/>
            <a:ext cx="6894197" cy="639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394018"/>
            <a:ext cx="9052560" cy="71247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Survivorship curves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0" y="1381763"/>
            <a:ext cx="5448300" cy="63006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Type </a:t>
            </a:r>
            <a:r>
              <a:rPr lang="en-US" b="1" dirty="0" smtClean="0"/>
              <a:t>I</a:t>
            </a:r>
            <a:r>
              <a:rPr lang="en-US" dirty="0" smtClean="0"/>
              <a:t>: </a:t>
            </a:r>
            <a:r>
              <a:rPr lang="en-US" dirty="0" smtClean="0"/>
              <a:t> late loss, </a:t>
            </a:r>
            <a:r>
              <a:rPr lang="en-US" dirty="0" smtClean="0"/>
              <a:t>K-strategists </a:t>
            </a:r>
            <a:r>
              <a:rPr lang="en-US" dirty="0" smtClean="0"/>
              <a:t>that produce few young and care for them until they reach reproductive age thus reducing juvenile mortality</a:t>
            </a:r>
            <a:endParaRPr lang="en-US" dirty="0" smtClean="0"/>
          </a:p>
          <a:p>
            <a:r>
              <a:rPr lang="en-US" b="1" dirty="0" smtClean="0"/>
              <a:t>Type II</a:t>
            </a:r>
            <a:r>
              <a:rPr lang="en-US" dirty="0" smtClean="0"/>
              <a:t>: </a:t>
            </a:r>
            <a:r>
              <a:rPr lang="en-US" dirty="0" smtClean="0"/>
              <a:t>constant </a:t>
            </a:r>
            <a:r>
              <a:rPr lang="en-US" dirty="0" smtClean="0"/>
              <a:t>loss, typically intermediate reproductive strategies with fairly constant mortality throughout all age classes</a:t>
            </a:r>
            <a:endParaRPr lang="en-US" dirty="0" smtClean="0"/>
          </a:p>
          <a:p>
            <a:r>
              <a:rPr lang="en-US" b="1" dirty="0" smtClean="0"/>
              <a:t>Type III</a:t>
            </a:r>
            <a:r>
              <a:rPr lang="en-US" dirty="0" smtClean="0"/>
              <a:t>: </a:t>
            </a:r>
            <a:r>
              <a:rPr lang="en-US" dirty="0" smtClean="0"/>
              <a:t>r-strategists </a:t>
            </a:r>
            <a:r>
              <a:rPr lang="en-US" dirty="0" smtClean="0"/>
              <a:t>with many offspring, high infant mortality and high survivorship once  a certain size and age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7588" name="Picture 5" descr="05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626" y="2245360"/>
            <a:ext cx="4497781" cy="41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 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age structure of a population is usually shown graphically</a:t>
            </a:r>
          </a:p>
          <a:p>
            <a:pPr eaLnBrk="1" hangingPunct="1"/>
            <a:r>
              <a:rPr lang="en-US" smtClean="0"/>
              <a:t>The population is usually divided up into prereproductives, reproductives and postreproductives</a:t>
            </a:r>
          </a:p>
          <a:p>
            <a:pPr eaLnBrk="1" hangingPunct="1"/>
            <a:r>
              <a:rPr lang="en-US" smtClean="0"/>
              <a:t>The age structure of a population dictates whether is will grow, shrink, or stay the same size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opulation Pyramid for Afghanistan: 2000"/>
          <p:cNvPicPr>
            <a:picLocks noChangeAspect="1" noChangeArrowheads="1"/>
          </p:cNvPicPr>
          <p:nvPr/>
        </p:nvPicPr>
        <p:blipFill>
          <a:blip r:embed="rId2" cstate="print"/>
          <a:srcRect l="2080" t="11897" r="2107" b="12070"/>
          <a:stretch>
            <a:fillRect/>
          </a:stretch>
        </p:blipFill>
        <p:spPr bwMode="auto">
          <a:xfrm>
            <a:off x="2011680" y="1727200"/>
            <a:ext cx="6035040" cy="42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54380" y="431801"/>
            <a:ext cx="8298180" cy="80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dirty="0">
                <a:latin typeface="Comic Sans MS" pitchFamily="66" charset="0"/>
              </a:rPr>
              <a:t>Population pyramids are used to show information about the age and gender of people in a specific country.</a:t>
            </a:r>
            <a:endParaRPr lang="en-US" sz="2200" b="1" dirty="0">
              <a:latin typeface="Comic Sans MS" pitchFamily="66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79320" y="2418081"/>
            <a:ext cx="1676400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Male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867400" y="2418081"/>
            <a:ext cx="2011680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Female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604260" y="6045201"/>
            <a:ext cx="2766060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Comic Sans MS" pitchFamily="66" charset="0"/>
              </a:rPr>
              <a:t>Population in millions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060" name="AutoShape 12"/>
          <p:cNvSpPr>
            <a:spLocks/>
          </p:cNvSpPr>
          <p:nvPr/>
        </p:nvSpPr>
        <p:spPr bwMode="auto">
          <a:xfrm>
            <a:off x="251460" y="3713480"/>
            <a:ext cx="1508760" cy="1813560"/>
          </a:xfrm>
          <a:prstGeom prst="borderCallout2">
            <a:avLst>
              <a:gd name="adj1" fmla="val 7144"/>
              <a:gd name="adj2" fmla="val 105556"/>
              <a:gd name="adj3" fmla="val 7144"/>
              <a:gd name="adj4" fmla="val 144444"/>
              <a:gd name="adj5" fmla="val 94046"/>
              <a:gd name="adj6" fmla="val 184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875" tIns="50938" rIns="101875" bIns="50938"/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In this country there is a high Birth Rate</a:t>
            </a:r>
            <a:endParaRPr lang="en-US" dirty="0">
              <a:latin typeface="Comic Sans MS" pitchFamily="66" charset="0"/>
            </a:endParaRPr>
          </a:p>
          <a:p>
            <a:pPr algn="ctr"/>
            <a:endParaRPr lang="en-US" dirty="0"/>
          </a:p>
        </p:txBody>
      </p:sp>
      <p:sp useBgFill="1">
        <p:nvSpPr>
          <p:cNvPr id="2061" name="AutoShape 13"/>
          <p:cNvSpPr>
            <a:spLocks/>
          </p:cNvSpPr>
          <p:nvPr/>
        </p:nvSpPr>
        <p:spPr bwMode="auto">
          <a:xfrm>
            <a:off x="8273733" y="3517371"/>
            <a:ext cx="1005840" cy="69088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35764"/>
              <a:gd name="adj5" fmla="val -45574"/>
              <a:gd name="adj6" fmla="val -2680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875" tIns="50938" rIns="101875" bIns="50938"/>
          <a:lstStyle/>
          <a:p>
            <a:pPr algn="ctr"/>
            <a:endParaRPr lang="en-US"/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>
            <a:off x="8046722" y="3540763"/>
            <a:ext cx="1533208" cy="1486112"/>
          </a:xfrm>
          <a:prstGeom prst="borderCallout2">
            <a:avLst>
              <a:gd name="adj1" fmla="val 8718"/>
              <a:gd name="adj2" fmla="val -5468"/>
              <a:gd name="adj3" fmla="val 8718"/>
              <a:gd name="adj4" fmla="val -56148"/>
              <a:gd name="adj5" fmla="val 83292"/>
              <a:gd name="adj6" fmla="val -106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1875" tIns="50938" rIns="101875" bIns="50938"/>
          <a:lstStyle/>
          <a:p>
            <a:pPr algn="ctr"/>
            <a:r>
              <a:rPr lang="en-GB" dirty="0">
                <a:latin typeface="Comic Sans MS" pitchFamily="66" charset="0"/>
              </a:rPr>
              <a:t>There is also a high Death Rate.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095500" y="6563362"/>
            <a:ext cx="6035040" cy="115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1" dirty="0">
                <a:latin typeface="Comic Sans MS" pitchFamily="66" charset="0"/>
              </a:rPr>
              <a:t>This population pyramid is typical of countries in poorer parts of the world (LEDCs.)</a:t>
            </a:r>
            <a:endParaRPr lang="en-US" sz="2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 autoUpdateAnimBg="0"/>
      <p:bldP spid="2061" grpId="0" animBg="1" autoUpdateAnimBg="0"/>
      <p:bldP spid="2062" grpId="0" animBg="1" autoUpdateAnimBg="0"/>
      <p:bldP spid="20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264478"/>
            <a:ext cx="9052560" cy="71247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Population characteristics</a:t>
            </a:r>
          </a:p>
        </p:txBody>
      </p:sp>
      <p:pic>
        <p:nvPicPr>
          <p:cNvPr id="68612" name="Picture 5" descr="05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2" y="1554480"/>
            <a:ext cx="9314451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2007:  6,625,000,000 (1.2% growth rate)</a:t>
            </a:r>
          </a:p>
          <a:p>
            <a:r>
              <a:rPr lang="en-US" dirty="0" smtClean="0"/>
              <a:t>2008:  6,705,000,000 (1.2% growth rate)</a:t>
            </a:r>
          </a:p>
          <a:p>
            <a:r>
              <a:rPr lang="en-US" dirty="0" smtClean="0"/>
              <a:t>2009:  6,810,000,000 (1.2% growth rate)</a:t>
            </a:r>
          </a:p>
          <a:p>
            <a:r>
              <a:rPr lang="en-US" dirty="0" smtClean="0"/>
              <a:t>2010:  6,818,300,000 (estimated)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" y="422807"/>
            <a:ext cx="9639300" cy="14771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Age Structure: Young Populations </a:t>
            </a:r>
            <a:br>
              <a:rPr lang="en-US" dirty="0"/>
            </a:br>
            <a:r>
              <a:rPr lang="en-US" dirty="0"/>
              <a:t>Can Grow </a:t>
            </a:r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51462" y="2331720"/>
            <a:ext cx="9607868" cy="4663440"/>
          </a:xfrm>
        </p:spPr>
        <p:txBody>
          <a:bodyPr/>
          <a:lstStyle/>
          <a:p>
            <a:pPr eaLnBrk="1" hangingPunct="1"/>
            <a:r>
              <a:rPr lang="en-US" smtClean="0"/>
              <a:t>How fast a population grows or declines depends on its age structure.</a:t>
            </a:r>
          </a:p>
          <a:p>
            <a:pPr lvl="1" eaLnBrk="1" hangingPunct="1"/>
            <a:r>
              <a:rPr lang="en-US" b="1" i="1" smtClean="0"/>
              <a:t>Prereproductive age</a:t>
            </a:r>
            <a:r>
              <a:rPr lang="en-US" smtClean="0"/>
              <a:t>: not mature enough to reproduce.</a:t>
            </a:r>
          </a:p>
          <a:p>
            <a:pPr lvl="1" eaLnBrk="1" hangingPunct="1"/>
            <a:r>
              <a:rPr lang="en-US" b="1" i="1" smtClean="0"/>
              <a:t>Reproductive age</a:t>
            </a:r>
            <a:r>
              <a:rPr lang="en-US" smtClean="0"/>
              <a:t>: those capable of reproduction.</a:t>
            </a:r>
          </a:p>
          <a:p>
            <a:pPr lvl="1" eaLnBrk="1" hangingPunct="1"/>
            <a:r>
              <a:rPr lang="en-US" b="1" i="1" smtClean="0"/>
              <a:t>Postreproductive age</a:t>
            </a:r>
            <a:r>
              <a:rPr lang="en-US" smtClean="0"/>
              <a:t>: those too old to reproduce.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" y="431802"/>
            <a:ext cx="8549640" cy="6081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demographic transition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2056450"/>
            <a:ext cx="8549640" cy="4605867"/>
          </a:xfrm>
        </p:spPr>
        <p:txBody>
          <a:bodyPr>
            <a:normAutofit fontScale="92500" lnSpcReduction="10000"/>
          </a:bodyPr>
          <a:lstStyle/>
          <a:p>
            <a:pPr marL="305626" indent="-305626">
              <a:buFont typeface="Wingdings 2"/>
              <a:buChar char=""/>
              <a:defRPr/>
            </a:pPr>
            <a:r>
              <a:rPr lang="en-US" b="1" dirty="0" smtClean="0"/>
              <a:t>Demographic transition</a:t>
            </a:r>
            <a:r>
              <a:rPr lang="en-US" dirty="0" smtClean="0"/>
              <a:t> = a model of economic and cultural change to explain the declining death and birth rates in industrializing nations 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dirty="0" smtClean="0"/>
              <a:t>Stable preindustrial state of high birth and death rates change to a stable post-industrial state of low birth and death rates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dirty="0" smtClean="0"/>
              <a:t>As mortality decreases, there is less need for large families</a:t>
            </a:r>
          </a:p>
          <a:p>
            <a:pPr marL="611251" lvl="1" indent="-305626">
              <a:buFont typeface="Wingdings"/>
              <a:buChar char=""/>
              <a:defRPr/>
            </a:pPr>
            <a:r>
              <a:rPr lang="en-US" dirty="0" smtClean="0"/>
              <a:t>Parents invest in quality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431802"/>
            <a:ext cx="8549640" cy="1216237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7B9899"/>
                </a:solidFill>
              </a:rPr>
              <a:t>The demographic transition’s four stages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6595745"/>
            <a:ext cx="9052560" cy="539750"/>
          </a:xfrm>
        </p:spPr>
        <p:txBody>
          <a:bodyPr>
            <a:normAutofit fontScale="85000" lnSpcReduction="10000"/>
          </a:bodyPr>
          <a:lstStyle/>
          <a:p>
            <a:pPr marL="305626" indent="-305626">
              <a:buNone/>
              <a:defRPr/>
            </a:pPr>
            <a:r>
              <a:rPr lang="en-US" i="1" dirty="0" smtClean="0"/>
              <a:t>Population growth is seen as a temporary phenomenon</a:t>
            </a:r>
          </a:p>
        </p:txBody>
      </p:sp>
      <p:pic>
        <p:nvPicPr>
          <p:cNvPr id="59396" name="Picture 5" descr="08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40841"/>
            <a:ext cx="7040880" cy="47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670560" y="345443"/>
            <a:ext cx="8549640" cy="1140672"/>
          </a:xfrm>
        </p:spPr>
        <p:txBody>
          <a:bodyPr/>
          <a:lstStyle/>
          <a:p>
            <a:r>
              <a:rPr lang="en-US" sz="3300" dirty="0" smtClean="0">
                <a:solidFill>
                  <a:srgbClr val="7B9899"/>
                </a:solidFill>
              </a:rPr>
              <a:t>The International Conference on Population and Development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35280" y="1727202"/>
            <a:ext cx="9304020" cy="5041265"/>
          </a:xfrm>
        </p:spPr>
        <p:txBody>
          <a:bodyPr>
            <a:normAutofit/>
          </a:bodyPr>
          <a:lstStyle/>
          <a:p>
            <a:r>
              <a:rPr lang="en-US" smtClean="0"/>
              <a:t>In 1994 Cairo, Egypt, 179 nations called on all governments to offer universal access to reproductive health care within 20 years</a:t>
            </a:r>
          </a:p>
          <a:p>
            <a:pPr lvl="1"/>
            <a:r>
              <a:rPr lang="en-US" smtClean="0"/>
              <a:t>Offer better education and health care and alleviate poverty, disease, and sexism</a:t>
            </a:r>
          </a:p>
          <a:p>
            <a:r>
              <a:rPr lang="en-US" smtClean="0"/>
              <a:t>Despite the success of family planning, recent Republican administrations in the U.S. have declined to fund family-planning efforts</a:t>
            </a:r>
          </a:p>
          <a:p>
            <a:pPr lvl="1"/>
            <a:r>
              <a:rPr lang="en-US" smtClean="0"/>
              <a:t>George W. Bush cancelled funding as one of his first acts on becoming U.S. president in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345442"/>
            <a:ext cx="8549640" cy="6081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Conclusion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44440"/>
            <a:ext cx="9052560" cy="4656243"/>
          </a:xfrm>
        </p:spPr>
        <p:txBody>
          <a:bodyPr>
            <a:noAutofit/>
          </a:bodyPr>
          <a:lstStyle/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The human population is larger than at any time in the past and getting older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Populations are still rising, even with decreasing growth rates 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Most developed nations have passed through the demographic transition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Expanding rights for women slows population growth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Will the population stop rising through the demographic transition, restrictive governmental intervention, or disease and social conflict caused by overcrowding and competition?</a:t>
            </a:r>
          </a:p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Sustainability requires a stabilized population in time to avoid destroying natural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Growth vs. Urbanization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Urbanization refers to the percentage of people in a country who live in an urban area.</a:t>
            </a:r>
          </a:p>
          <a:p>
            <a:r>
              <a:rPr lang="en-US" smtClean="0"/>
              <a:t>Urban growth refers to the rate of increase of an urban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 from agriculture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of the reasons for this shift, is that with the technological revolution, less farmers are needed to provide food for the masses.</a:t>
            </a:r>
          </a:p>
          <a:p>
            <a:pPr lvl="1"/>
            <a:r>
              <a:rPr lang="en-US" smtClean="0"/>
              <a:t>People move into the cities for work.</a:t>
            </a:r>
          </a:p>
          <a:p>
            <a:pPr lvl="1"/>
            <a:r>
              <a:rPr lang="en-US" smtClean="0"/>
              <a:t>The portion of the global population that was considered urban was up to 49% in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Rapid Growth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greatest rate of growth of these three areas is in the urban areas.</a:t>
            </a:r>
          </a:p>
          <a:p>
            <a:pPr lvl="1"/>
            <a:r>
              <a:rPr lang="en-US" smtClean="0"/>
              <a:t>Government is concentrated in the cities.</a:t>
            </a:r>
          </a:p>
          <a:p>
            <a:pPr lvl="1"/>
            <a:r>
              <a:rPr lang="en-US" smtClean="0"/>
              <a:t>Industry and commerce centers are in the cities.</a:t>
            </a:r>
          </a:p>
          <a:p>
            <a:pPr lvl="1"/>
            <a:r>
              <a:rPr lang="en-US" smtClean="0"/>
              <a:t>Transportation junctions and mass transit is found in urban areas.</a:t>
            </a:r>
          </a:p>
          <a:p>
            <a:r>
              <a:rPr lang="en-US" smtClean="0"/>
              <a:t>What other trend shows rapid growth?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Important Trends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1. The proportion of people living in urban areas is increasing.</a:t>
            </a:r>
          </a:p>
          <a:p>
            <a:pPr lvl="1"/>
            <a:r>
              <a:rPr lang="en-US" smtClean="0"/>
              <a:t>From 1850 to 2006 the rate of growth has grown from 2% to 47.5%</a:t>
            </a:r>
          </a:p>
          <a:p>
            <a:pPr>
              <a:buFontTx/>
              <a:buNone/>
            </a:pPr>
            <a:r>
              <a:rPr lang="en-US" smtClean="0"/>
              <a:t>2.  The number of large urban areas is growing. </a:t>
            </a:r>
          </a:p>
          <a:p>
            <a:pPr lvl="1"/>
            <a:r>
              <a:rPr lang="en-US" smtClean="0"/>
              <a:t>Megacities or megalopolises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Trends, continued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3.  Urban population is increasing rapidly in developing countries.</a:t>
            </a:r>
          </a:p>
          <a:p>
            <a:pPr lvl="1"/>
            <a:r>
              <a:rPr lang="en-US" smtClean="0"/>
              <a:t>This trend is leading to centers of poverty.</a:t>
            </a:r>
          </a:p>
          <a:p>
            <a:pPr>
              <a:buFontTx/>
              <a:buNone/>
            </a:pPr>
            <a:r>
              <a:rPr lang="en-US" smtClean="0"/>
              <a:t>4.  Urban growth is slower in developed countries.</a:t>
            </a:r>
          </a:p>
          <a:p>
            <a:pPr lvl="1"/>
            <a:r>
              <a:rPr lang="en-US" smtClean="0"/>
              <a:t>Why do you think that is?</a:t>
            </a:r>
          </a:p>
          <a:p>
            <a:pPr>
              <a:buFontTx/>
              <a:buNone/>
            </a:pPr>
            <a:r>
              <a:rPr lang="en-US" smtClean="0"/>
              <a:t>5.  Poverty is becoming an urban trend as opposed to a rural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1800"/>
            <a:ext cx="9052560" cy="12090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B9899"/>
                </a:solidFill>
              </a:rPr>
              <a:t>Population growth affects the environment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727200"/>
            <a:ext cx="8801100" cy="4987290"/>
          </a:xfrm>
        </p:spPr>
        <p:txBody>
          <a:bodyPr>
            <a:normAutofit/>
          </a:bodyPr>
          <a:lstStyle/>
          <a:p>
            <a:pPr marL="305626" indent="-305626">
              <a:buFont typeface="Wingdings 2"/>
              <a:buChar char=""/>
              <a:defRPr/>
            </a:pPr>
            <a:r>
              <a:rPr lang="en-US" sz="2600" dirty="0" smtClean="0"/>
              <a:t>The IPAT model:  I = P x A x T x S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Our total impact (I) on the environment results from the interaction of population (P), affluence (A) and technology (T), with an added sensitivity (S) factor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Population = individuals need space and resources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Affluence = greater per capita resource use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Technology = increased exploitation of resources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Sensitivity = how sensitive an area is to human pressure</a:t>
            </a:r>
          </a:p>
          <a:p>
            <a:pPr marL="611251" lvl="1" indent="-305626">
              <a:buFont typeface="Arial" pitchFamily="34" charset="0"/>
              <a:buChar char="•"/>
              <a:defRPr/>
            </a:pPr>
            <a:r>
              <a:rPr lang="en-US" sz="2600" dirty="0" smtClean="0"/>
              <a:t>Further model refinements include education, laws, ethics</a:t>
            </a:r>
          </a:p>
          <a:p>
            <a:pPr marL="611251" lvl="1" indent="-305626">
              <a:buFont typeface="Wingdings"/>
              <a:buChar char=""/>
              <a:defRPr/>
            </a:pPr>
            <a:endParaRPr lang="en-US" sz="2600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3" y="6649721"/>
            <a:ext cx="9192174" cy="50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5" tIns="50938" rIns="101875" bIns="50938">
            <a:spAutoFit/>
          </a:bodyPr>
          <a:lstStyle/>
          <a:p>
            <a:r>
              <a:rPr lang="en-US" sz="2600" i="1" dirty="0"/>
              <a:t>Humanity uses 1/3 of all the Earth’s net primary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18160"/>
            <a:ext cx="9052560" cy="1209040"/>
          </a:xfrm>
        </p:spPr>
        <p:txBody>
          <a:bodyPr/>
          <a:lstStyle/>
          <a:p>
            <a:pPr eaLnBrk="1" hangingPunct="1"/>
            <a:r>
              <a:rPr lang="en-US" dirty="0" smtClean="0"/>
              <a:t>Urban Sprawl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462" y="1640840"/>
            <a:ext cx="9607868" cy="6131560"/>
          </a:xfrm>
        </p:spPr>
        <p:txBody>
          <a:bodyPr/>
          <a:lstStyle/>
          <a:p>
            <a:pPr eaLnBrk="1" hangingPunct="1"/>
            <a:r>
              <a:rPr lang="en-US" dirty="0" smtClean="0"/>
              <a:t>When land is available and affordable, urban areas tend to sprawl outward because:</a:t>
            </a:r>
          </a:p>
          <a:p>
            <a:pPr lvl="1" eaLnBrk="1" hangingPunct="1"/>
            <a:r>
              <a:rPr lang="en-US" dirty="0" smtClean="0"/>
              <a:t>Federal government loan guarantees stimulated the development of suburbs.</a:t>
            </a:r>
          </a:p>
          <a:p>
            <a:pPr lvl="1" eaLnBrk="1" hangingPunct="1"/>
            <a:r>
              <a:rPr lang="en-US" dirty="0" smtClean="0"/>
              <a:t>Low-cost gasoline and government funding of highways encourages automobile use.</a:t>
            </a:r>
          </a:p>
          <a:p>
            <a:pPr lvl="1" eaLnBrk="1" hangingPunct="1"/>
            <a:r>
              <a:rPr lang="en-US" dirty="0" smtClean="0"/>
              <a:t>Tax-laws encourage home ownership.</a:t>
            </a:r>
          </a:p>
          <a:p>
            <a:pPr lvl="1" eaLnBrk="1" hangingPunct="1"/>
            <a:r>
              <a:rPr lang="en-US" dirty="0" smtClean="0"/>
              <a:t>Most zoning laws separate residential and commercial use of land.</a:t>
            </a:r>
          </a:p>
          <a:p>
            <a:pPr lvl="1" eaLnBrk="1" hangingPunct="1"/>
            <a:r>
              <a:rPr lang="en-US" dirty="0" smtClean="0"/>
              <a:t>Many urban areas lack proper planning.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Sprawl looks like this . . 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residential density</a:t>
            </a:r>
          </a:p>
          <a:p>
            <a:r>
              <a:rPr lang="en-US" dirty="0" smtClean="0"/>
              <a:t>Distant Separation of homes, employment, schools, shopping</a:t>
            </a:r>
          </a:p>
          <a:p>
            <a:r>
              <a:rPr lang="en-US" dirty="0" smtClean="0"/>
              <a:t>Lack of a city “center”</a:t>
            </a:r>
          </a:p>
          <a:p>
            <a:r>
              <a:rPr lang="en-US" dirty="0" smtClean="0"/>
              <a:t>Street networks are hard to access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 here is,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  <a:p>
            <a:pPr lvl="1"/>
            <a:r>
              <a:rPr lang="en-US" smtClean="0"/>
              <a:t>people are forced to drive, no mass transit</a:t>
            </a:r>
          </a:p>
          <a:p>
            <a:r>
              <a:rPr lang="en-US" smtClean="0"/>
              <a:t>Pollution</a:t>
            </a:r>
          </a:p>
          <a:p>
            <a:pPr lvl="1"/>
            <a:r>
              <a:rPr lang="en-US" smtClean="0"/>
              <a:t>increased pollution from driving cars, road maintenance</a:t>
            </a:r>
          </a:p>
          <a:p>
            <a:r>
              <a:rPr lang="en-US" smtClean="0"/>
              <a:t>Health</a:t>
            </a:r>
          </a:p>
          <a:p>
            <a:pPr lvl="1"/>
            <a:r>
              <a:rPr lang="en-US" smtClean="0"/>
              <a:t>promotes physical inactivity and obesity, stress, high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problems with sprawl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Land Use</a:t>
            </a:r>
          </a:p>
          <a:p>
            <a:pPr lvl="1"/>
            <a:r>
              <a:rPr lang="en-US" smtClean="0"/>
              <a:t>more land is being converted from agricultural to residential, residential land is being proportioned at a high per capita rate</a:t>
            </a:r>
          </a:p>
          <a:p>
            <a:r>
              <a:rPr lang="en-US" smtClean="0"/>
              <a:t>Economics</a:t>
            </a:r>
          </a:p>
          <a:p>
            <a:pPr lvl="1"/>
            <a:r>
              <a:rPr lang="en-US" smtClean="0"/>
              <a:t>tax money is spent on new developments and upgrading existing services to meet the demand (where have we seen this?)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3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8" y="1270213"/>
            <a:ext cx="9861074" cy="52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202137" y="7437757"/>
            <a:ext cx="1856264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/>
          <a:lstStyle/>
          <a:p>
            <a:pPr algn="r" defTabSz="914401"/>
            <a:r>
              <a:rPr lang="en-US" sz="1600" b="1" dirty="0">
                <a:latin typeface="Arial" charset="0"/>
                <a:ea typeface="ＭＳ Ｐゴシック" pitchFamily="32" charset="-128"/>
              </a:rPr>
              <a:t>Fig. 23-17b, p. 565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35280" y="1468120"/>
            <a:ext cx="234696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Typical housing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231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8" y="1030923"/>
            <a:ext cx="9861074" cy="57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212615" y="7437757"/>
            <a:ext cx="1845785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/>
          <a:lstStyle/>
          <a:p>
            <a:pPr algn="r" defTabSz="914401"/>
            <a:r>
              <a:rPr lang="en-US" sz="1600" b="1" dirty="0">
                <a:latin typeface="Arial" charset="0"/>
                <a:ea typeface="ＭＳ Ｐゴシック" pitchFamily="32" charset="-128"/>
              </a:rPr>
              <a:t>Fig. 23-17c, p. 565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323173" y="1541888"/>
            <a:ext cx="107569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Cluster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86740" y="1867535"/>
            <a:ext cx="234696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Cluster housing development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147403" y="2040256"/>
            <a:ext cx="90805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Creek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625877" y="4407960"/>
            <a:ext cx="107569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Cluster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365025" y="4852354"/>
            <a:ext cx="838200" cy="7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b="1" dirty="0">
                <a:solidFill>
                  <a:srgbClr val="292425"/>
                </a:solidFill>
                <a:latin typeface="Arial" charset="0"/>
                <a:ea typeface="ＭＳ Ｐゴシック" pitchFamily="32" charset="-128"/>
              </a:rPr>
              <a:t>Pond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538" y="498370"/>
            <a:ext cx="9892505" cy="7274030"/>
            <a:chOff x="57" y="277"/>
            <a:chExt cx="5665" cy="4043"/>
          </a:xfrm>
        </p:grpSpPr>
        <p:pic>
          <p:nvPicPr>
            <p:cNvPr id="14374" name="Picture 3" descr="23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" y="277"/>
              <a:ext cx="5647" cy="3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5" name="Rectangle 4"/>
            <p:cNvSpPr>
              <a:spLocks noChangeArrowheads="1"/>
            </p:cNvSpPr>
            <p:nvPr/>
          </p:nvSpPr>
          <p:spPr bwMode="auto">
            <a:xfrm>
              <a:off x="62" y="3408"/>
              <a:ext cx="5660" cy="912"/>
            </a:xfrm>
            <a:prstGeom prst="rect">
              <a:avLst/>
            </a:prstGeom>
            <a:solidFill>
              <a:srgbClr val="FFFDD6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8429153" y="7437757"/>
            <a:ext cx="1629251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2" rIns="91423" bIns="45712"/>
          <a:lstStyle/>
          <a:p>
            <a:pPr algn="r" defTabSz="914401"/>
            <a:r>
              <a:rPr lang="en-US" sz="1600" b="1" dirty="0"/>
              <a:t>Fig. 23-6, p. 553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365025" y="507367"/>
            <a:ext cx="352044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algn="ctr" eaLnBrk="1" hangingPunct="1"/>
            <a:r>
              <a:rPr lang="pt-BR" sz="1600" b="1" dirty="0">
                <a:solidFill>
                  <a:srgbClr val="EC222A"/>
                </a:solidFill>
              </a:rPr>
              <a:t>Natural Capital Degradation</a:t>
            </a:r>
            <a:endParaRPr lang="en-US" sz="1600" b="1" dirty="0">
              <a:solidFill>
                <a:srgbClr val="EC222A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339433" y="924772"/>
            <a:ext cx="189992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EC222A"/>
                </a:solidFill>
              </a:rPr>
              <a:t>Urban Sprawl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1460" y="3110761"/>
            <a:ext cx="164846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2924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Land and Biodiversity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26470" y="3110761"/>
            <a:ext cx="199771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2924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Health and Aesthetics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597878" y="3110761"/>
            <a:ext cx="90805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2924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344128" y="3110761"/>
            <a:ext cx="163449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2924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Energy, Air, and Climate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088632" y="3110761"/>
            <a:ext cx="196977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29242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Effects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251460" y="3893397"/>
            <a:ext cx="223520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Loss of cropland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2224724" y="3893399"/>
            <a:ext cx="1798638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Contaminated drinking water and air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4026853" y="3368042"/>
            <a:ext cx="217932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runoff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6057742" y="3893399"/>
            <a:ext cx="1988979" cy="84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energy use &amp; waste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8088632" y="3893397"/>
            <a:ext cx="171831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Higher taxes</a:t>
            </a: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251462" y="4271224"/>
            <a:ext cx="252857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Loss of forests and grasslands</a:t>
            </a: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4026856" y="3893399"/>
            <a:ext cx="2343468" cy="10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surface water &amp; groundwater pollution</a:t>
            </a:r>
          </a:p>
        </p:txBody>
      </p:sp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8088632" y="4524905"/>
            <a:ext cx="1969770" cy="10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Decline of downtown business districts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6057743" y="4487124"/>
            <a:ext cx="176022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air pollution</a:t>
            </a: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2224723" y="4909928"/>
            <a:ext cx="163449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Weight gain</a:t>
            </a:r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251462" y="4891936"/>
            <a:ext cx="224917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Loss of wetlands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/>
        </p:nvSpPr>
        <p:spPr bwMode="auto">
          <a:xfrm>
            <a:off x="6057743" y="5082646"/>
            <a:ext cx="2137410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greenhouse gas emissions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2224723" y="5444279"/>
            <a:ext cx="202565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Noise pollution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4026853" y="4728211"/>
            <a:ext cx="2346960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use of surface water and groundwater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8088632" y="5638588"/>
            <a:ext cx="1969770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unemployment in central city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251462" y="5271558"/>
            <a:ext cx="2193290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Loss and fragmentation of wildlife habitats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2224724" y="5978632"/>
            <a:ext cx="1798638" cy="8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Sky illumination at night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6057743" y="5917461"/>
            <a:ext cx="222123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Enhanced global warming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4026856" y="5564824"/>
            <a:ext cx="2092008" cy="10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Decreased storage of surface water and groundwater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8088632" y="6754074"/>
            <a:ext cx="196977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Loss of tax base in central city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/>
        </p:nvSpPr>
        <p:spPr bwMode="auto">
          <a:xfrm>
            <a:off x="251462" y="6133361"/>
            <a:ext cx="2305050" cy="6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wildlife </a:t>
            </a:r>
            <a:r>
              <a:rPr lang="en-US" sz="1600" b="1" dirty="0" err="1">
                <a:solidFill>
                  <a:srgbClr val="292425"/>
                </a:solidFill>
              </a:rPr>
              <a:t>roadkill</a:t>
            </a:r>
            <a:endParaRPr lang="en-US" sz="1600" b="1" dirty="0">
              <a:solidFill>
                <a:srgbClr val="292425"/>
              </a:solidFill>
            </a:endParaRPr>
          </a:p>
        </p:txBody>
      </p:sp>
      <p:sp>
        <p:nvSpPr>
          <p:cNvPr id="14369" name="Text Box 35"/>
          <p:cNvSpPr txBox="1">
            <a:spLocks noChangeArrowheads="1"/>
          </p:cNvSpPr>
          <p:nvPr/>
        </p:nvSpPr>
        <p:spPr bwMode="auto">
          <a:xfrm>
            <a:off x="2224724" y="6754074"/>
            <a:ext cx="1882458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Traffic congestion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/>
        </p:nvSpPr>
        <p:spPr bwMode="auto">
          <a:xfrm>
            <a:off x="6057742" y="6512984"/>
            <a:ext cx="2072799" cy="10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Warmer microclimate (urban heat island effect)</a:t>
            </a:r>
          </a:p>
        </p:txBody>
      </p:sp>
      <p:sp>
        <p:nvSpPr>
          <p:cNvPr id="14371" name="Text Box 37"/>
          <p:cNvSpPr txBox="1">
            <a:spLocks noChangeArrowheads="1"/>
          </p:cNvSpPr>
          <p:nvPr/>
        </p:nvSpPr>
        <p:spPr bwMode="auto">
          <a:xfrm>
            <a:off x="251462" y="6754074"/>
            <a:ext cx="188595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soil erosion</a:t>
            </a:r>
          </a:p>
        </p:txBody>
      </p:sp>
      <p:sp>
        <p:nvSpPr>
          <p:cNvPr id="14372" name="Text Box 38"/>
          <p:cNvSpPr txBox="1">
            <a:spLocks noChangeArrowheads="1"/>
          </p:cNvSpPr>
          <p:nvPr/>
        </p:nvSpPr>
        <p:spPr bwMode="auto">
          <a:xfrm>
            <a:off x="4026853" y="6399638"/>
            <a:ext cx="2444750" cy="3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Increased flooding</a:t>
            </a:r>
          </a:p>
        </p:txBody>
      </p:sp>
      <p:sp>
        <p:nvSpPr>
          <p:cNvPr id="14373" name="Text Box 39"/>
          <p:cNvSpPr txBox="1">
            <a:spLocks noChangeArrowheads="1"/>
          </p:cNvSpPr>
          <p:nvPr/>
        </p:nvSpPr>
        <p:spPr bwMode="auto">
          <a:xfrm>
            <a:off x="4026853" y="6754074"/>
            <a:ext cx="2388870" cy="5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5" tIns="50938" rIns="101875" bIns="50938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292425"/>
                </a:solidFill>
              </a:rPr>
              <a:t>Decreased natural sewage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" y="77367"/>
            <a:ext cx="9639300" cy="1649835"/>
          </a:xfrm>
        </p:spPr>
        <p:txBody>
          <a:bodyPr/>
          <a:lstStyle/>
          <a:p>
            <a:pPr eaLnBrk="1" hangingPunct="1"/>
            <a:r>
              <a:rPr lang="en-US" smtClean="0"/>
              <a:t>URBAN RESOURCE AND ENVIRONMENTAL PROBLEMS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462" y="6736080"/>
            <a:ext cx="9607868" cy="77724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Urban areas rarely are sustainable systems.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2" y="7419765"/>
            <a:ext cx="1561148" cy="360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marL="382032" indent="-382032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Figure 23-8</a:t>
            </a:r>
            <a:endParaRPr lang="en-US" b="1" dirty="0"/>
          </a:p>
        </p:txBody>
      </p:sp>
      <p:pic>
        <p:nvPicPr>
          <p:cNvPr id="17413" name="Picture1" descr="2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" y="1633645"/>
            <a:ext cx="8968740" cy="499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1" descr="2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" y="1813563"/>
            <a:ext cx="9861075" cy="29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" y="77367"/>
            <a:ext cx="9639300" cy="1649835"/>
          </a:xfrm>
        </p:spPr>
        <p:txBody>
          <a:bodyPr/>
          <a:lstStyle/>
          <a:p>
            <a:pPr eaLnBrk="1" hangingPunct="1"/>
            <a:r>
              <a:rPr lang="en-US" smtClean="0"/>
              <a:t>URBAN RESOURCE AND ENVIRONMENTAL PROBLEMS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251462" y="5095240"/>
            <a:ext cx="9607868" cy="241808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hlink"/>
                </a:solidFill>
              </a:rPr>
              <a:t>Noise levels</a:t>
            </a:r>
            <a:r>
              <a:rPr lang="en-US" smtClean="0"/>
              <a:t> of some common sounds. Prolonged exposure to lower noise levels and occasional loud sounds can greatly increase internal stress.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82002" y="7412568"/>
            <a:ext cx="1561148" cy="360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1875" tIns="50938" rIns="101875" bIns="50938">
            <a:spAutoFit/>
          </a:bodyPr>
          <a:lstStyle/>
          <a:p>
            <a:pPr marL="382032" indent="-382032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Figure 23-9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45440"/>
            <a:ext cx="9052560" cy="120904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Ecocity</a:t>
            </a:r>
            <a:r>
              <a:rPr lang="en-US" dirty="0" smtClean="0"/>
              <a:t> Concept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8176" y="2072640"/>
            <a:ext cx="9440228" cy="5958840"/>
          </a:xfrm>
        </p:spPr>
        <p:txBody>
          <a:bodyPr/>
          <a:lstStyle/>
          <a:p>
            <a:pPr eaLnBrk="1" hangingPunct="1"/>
            <a:r>
              <a:rPr lang="en-US" dirty="0" smtClean="0"/>
              <a:t>Principles of sustainability:</a:t>
            </a:r>
          </a:p>
          <a:p>
            <a:pPr lvl="1" eaLnBrk="1" hangingPunct="1"/>
            <a:r>
              <a:rPr lang="en-US" dirty="0" smtClean="0"/>
              <a:t>Build cities for people not cars.</a:t>
            </a:r>
          </a:p>
          <a:p>
            <a:pPr lvl="1" eaLnBrk="1" hangingPunct="1"/>
            <a:r>
              <a:rPr lang="en-US" dirty="0" smtClean="0"/>
              <a:t>Use renewable energy resources.</a:t>
            </a:r>
          </a:p>
          <a:p>
            <a:pPr lvl="1" eaLnBrk="1" hangingPunct="1"/>
            <a:r>
              <a:rPr lang="en-US" dirty="0" smtClean="0"/>
              <a:t>Use solar-power living machines and wetlands for waste water treatment.</a:t>
            </a:r>
          </a:p>
          <a:p>
            <a:pPr lvl="1" eaLnBrk="1" hangingPunct="1"/>
            <a:r>
              <a:rPr lang="en-US" dirty="0" smtClean="0"/>
              <a:t>Depend largely on recycled water.</a:t>
            </a:r>
          </a:p>
          <a:p>
            <a:pPr lvl="1" eaLnBrk="1" hangingPunct="1"/>
            <a:r>
              <a:rPr lang="en-US" dirty="0" smtClean="0"/>
              <a:t>Use energy and matter efficiently.</a:t>
            </a:r>
          </a:p>
          <a:p>
            <a:pPr lvl="1" eaLnBrk="1" hangingPunct="1"/>
            <a:r>
              <a:rPr lang="en-US" dirty="0" smtClean="0"/>
              <a:t>Prevent pollution and reduce waste.</a:t>
            </a:r>
          </a:p>
          <a:p>
            <a:pPr lvl="1" eaLnBrk="1" hangingPunct="1"/>
            <a:r>
              <a:rPr lang="en-US" dirty="0" smtClean="0"/>
              <a:t>Reuse and recycle at least 60% of municipal solid waste.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Estimation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2193186"/>
          <a:ext cx="8968740" cy="304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/>
                <a:gridCol w="2263140"/>
                <a:gridCol w="4358640"/>
              </a:tblGrid>
              <a:tr h="5829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Mark-Recapture Model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Model type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/>
                </a:tc>
              </a:tr>
              <a:tr h="58293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Lincoln-Peterson Method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Closed population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Fisheries origin, one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marking period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</a:tr>
              <a:tr h="42028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Schnabel Method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Closed population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Fisheries origin, multiple marking periods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</a:tr>
              <a:tr h="42028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Jolly-Seber Model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Open population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Multiple marking periods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Polluck’s Robust Design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Combination of closed and open models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During short periods of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sampling closed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assumptions, over the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longitudinal study treated as open system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5438" marR="7543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18160"/>
            <a:ext cx="9052560" cy="120904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Ecocity</a:t>
            </a:r>
            <a:r>
              <a:rPr lang="en-US" dirty="0" smtClean="0"/>
              <a:t> Concept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8176" y="2072640"/>
            <a:ext cx="9440228" cy="5958840"/>
          </a:xfrm>
        </p:spPr>
        <p:txBody>
          <a:bodyPr/>
          <a:lstStyle/>
          <a:p>
            <a:pPr lvl="1" eaLnBrk="1" hangingPunct="1"/>
            <a:r>
              <a:rPr lang="en-US" dirty="0" smtClean="0"/>
              <a:t>Protect biodiversity by preserving, protecting, and restoring surrounding natural areas.</a:t>
            </a:r>
          </a:p>
          <a:p>
            <a:pPr lvl="1" eaLnBrk="1" hangingPunct="1"/>
            <a:r>
              <a:rPr lang="en-US" dirty="0" smtClean="0"/>
              <a:t>Promote urban gardens and farmers markets.</a:t>
            </a:r>
          </a:p>
          <a:p>
            <a:pPr lvl="1" eaLnBrk="1" hangingPunct="1"/>
            <a:r>
              <a:rPr lang="en-US" dirty="0" smtClean="0"/>
              <a:t>Build communities that promote cultural and economic diversity.</a:t>
            </a:r>
          </a:p>
          <a:p>
            <a:pPr lvl="1" eaLnBrk="1" hangingPunct="1"/>
            <a:r>
              <a:rPr lang="en-US" dirty="0" smtClean="0"/>
              <a:t>Use zoning and other tools to keep the human population and environmentally sustainable levels.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Microclimates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35280" y="2072640"/>
            <a:ext cx="9723120" cy="49225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 microclimate is the climate of a small area that is different from the area around it. It may be warmer or colder, wetter or drier, or more or less prone to frosts.</a:t>
            </a:r>
          </a:p>
          <a:p>
            <a:pPr eaLnBrk="1" hangingPunct="1"/>
            <a:r>
              <a:rPr lang="en-US" smtClean="0"/>
              <a:t>Microclimates may be quite small - a protected courtyard next to a building, for example, that is warmer than an exposed field nearby. Or a microclimate may be extensive - a band extending several miles inland from a large body of water that moderates temperatures.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Impervious Surfaces &amp;</a:t>
            </a:r>
            <a:br>
              <a:rPr lang="en-US" dirty="0" smtClean="0"/>
            </a:br>
            <a:r>
              <a:rPr lang="en-US" dirty="0" smtClean="0"/>
              <a:t>Urban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5626" indent="-305626">
              <a:buFont typeface="Wingdings 2"/>
              <a:buChar char=""/>
              <a:defRPr/>
            </a:pPr>
            <a:r>
              <a:rPr lang="en-US" dirty="0" smtClean="0"/>
              <a:t>As cities grow and more development occurs, the natural landscape is replaced by roads, buildings, housing developments, and parking lots. </a:t>
            </a:r>
          </a:p>
          <a:p>
            <a:pPr marL="713127" lvl="1">
              <a:buFont typeface="Wingdings 2"/>
              <a:buChar char=""/>
              <a:defRPr/>
            </a:pPr>
            <a:r>
              <a:rPr lang="en-US" dirty="0" smtClean="0"/>
              <a:t>The metro Atlanta region has experienced explosive growth over the last 50 years, and, along with it, large amounts of impervious surfaces have replaced the natural landscape.</a:t>
            </a:r>
          </a:p>
          <a:p>
            <a:pPr marL="713127" lvl="1">
              <a:buFont typeface="Wingdings 2"/>
              <a:buChar char=""/>
              <a:defRPr/>
            </a:pPr>
            <a:r>
              <a:rPr lang="en-US" dirty="0" smtClean="0"/>
              <a:t>Impervious surfaces can have an effect on local streams, both in water quality and stream flow and flooding characteristics.</a:t>
            </a:r>
          </a:p>
          <a:p>
            <a:pPr marL="713127" lvl="1">
              <a:buFont typeface="Wingdings 2"/>
              <a:buChar char=""/>
              <a:defRPr/>
            </a:pPr>
            <a:r>
              <a:rPr lang="en-US" dirty="0" smtClean="0"/>
              <a:t>Impervious surfaces can also affect the temperature of the region.</a:t>
            </a:r>
            <a:endParaRPr lang="en-US" dirty="0"/>
          </a:p>
        </p:txBody>
      </p:sp>
      <p:pic>
        <p:nvPicPr>
          <p:cNvPr id="14340" name="Picture 3" descr="impervio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782" y="2"/>
            <a:ext cx="3143250" cy="21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People often define urban areas, or cities, as land occupied by buildings and other structures used for residences and institutional and industrial sites. </a:t>
            </a:r>
          </a:p>
          <a:p>
            <a:pPr lvl="1" eaLnBrk="1" hangingPunct="1"/>
            <a:r>
              <a:rPr lang="en-US" smtClean="0"/>
              <a:t>Urban areas often have some form of public transportation, such as buses, subways, or trains and have high population densities. </a:t>
            </a:r>
          </a:p>
          <a:p>
            <a:pPr lvl="1" eaLnBrk="1" hangingPunct="1"/>
            <a:r>
              <a:rPr lang="en-US" smtClean="0"/>
              <a:t>Buildings are often closer together and built higher than those in suburban or rural areas.</a:t>
            </a:r>
          </a:p>
          <a:p>
            <a:pPr lvl="1" eaLnBrk="1" hangingPunct="1"/>
            <a:r>
              <a:rPr lang="en-US" smtClean="0"/>
              <a:t>Urban areas are highly populated.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Suburban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Suburban areas are those on the outskirts of cities. </a:t>
            </a:r>
          </a:p>
          <a:p>
            <a:pPr lvl="1" eaLnBrk="1" hangingPunct="1"/>
            <a:r>
              <a:rPr lang="en-US" smtClean="0"/>
              <a:t>Residents of suburban areas often commute to the cities for work. Some suburban areas have commuter trains and buses that shuttle people to and from the cities.</a:t>
            </a:r>
          </a:p>
          <a:p>
            <a:pPr lvl="1" eaLnBrk="1" hangingPunct="1"/>
            <a:r>
              <a:rPr lang="en-US" smtClean="0"/>
              <a:t>Structures in suburban communities are often lower and farther apart than in cities. </a:t>
            </a:r>
          </a:p>
          <a:p>
            <a:pPr lvl="1" eaLnBrk="1" hangingPunct="1"/>
            <a:r>
              <a:rPr lang="en-US" smtClean="0"/>
              <a:t>Though they have smaller populations than cities, suburbs offer the same services including schools, health care facilities, and public works.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Rural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The 2000 Census showed that 59 million people live in rural areas. These are areas with large amounts of land with significantly lower populations than urban or suburban areas. </a:t>
            </a:r>
          </a:p>
          <a:p>
            <a:pPr lvl="1" eaLnBrk="1" hangingPunct="1"/>
            <a:r>
              <a:rPr lang="en-US" smtClean="0"/>
              <a:t>Structures are often far apart and some rural communities share hospitals or schools. </a:t>
            </a:r>
          </a:p>
          <a:p>
            <a:pPr lvl="1" eaLnBrk="1" hangingPunct="1"/>
            <a:r>
              <a:rPr lang="en-US" smtClean="0"/>
              <a:t>Rural areas tend to be far from urban areas. Some examples of rural areas include farmland, woodland forests, plains, deserts, and prairies.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Increased Emissions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Elevated emissions of air pollutants and greenhouse gases</a:t>
            </a:r>
            <a:r>
              <a:rPr lang="en-US" smtClean="0"/>
              <a:t>: Increasing energy demand generally results in greater emissions of air pollutants and greenhouse gas emissions from power plants. Higher air temperatures also promote the formation of ground-level ozone.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of Life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Compromised human health and comfort</a:t>
            </a:r>
            <a:r>
              <a:rPr lang="en-US" smtClean="0"/>
              <a:t>: Warmer days and nights, along with higher air pollution levels, can contribute to general discomfort, respiratory difficulties, heat cramps and exhaustion, non-fatal heat stroke, and heat-related mortality.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Quality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Impaired water quality</a:t>
            </a:r>
            <a:r>
              <a:rPr lang="en-US" dirty="0" smtClean="0"/>
              <a:t>: Hot pavement and rooftop surfaces transfer their excess heat to </a:t>
            </a:r>
            <a:r>
              <a:rPr lang="en-US" dirty="0" err="1" smtClean="0"/>
              <a:t>stormwater</a:t>
            </a:r>
            <a:r>
              <a:rPr lang="en-US" dirty="0" smtClean="0"/>
              <a:t>, which then drains into storm sewers and raises water temperatures as it is released into streams, rivers, ponds, and lakes. Rapid temperature changes can be stressful to aquatic ecosystems.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Calculations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Given those conditions, estimated population size is:</a:t>
            </a:r>
          </a:p>
          <a:p>
            <a:pPr lvl="1"/>
            <a:r>
              <a:rPr lang="en-US" i="1" smtClean="0"/>
              <a:t>N</a:t>
            </a:r>
            <a:r>
              <a:rPr lang="en-US" smtClean="0"/>
              <a:t> = Estimate of total population size </a:t>
            </a:r>
          </a:p>
          <a:p>
            <a:pPr lvl="1"/>
            <a:r>
              <a:rPr lang="en-US" i="1" smtClean="0"/>
              <a:t>M</a:t>
            </a:r>
            <a:r>
              <a:rPr lang="en-US" smtClean="0"/>
              <a:t> = Total number of animals captured and marked on the first visit </a:t>
            </a:r>
          </a:p>
          <a:p>
            <a:pPr lvl="1"/>
            <a:r>
              <a:rPr lang="en-US" i="1" smtClean="0"/>
              <a:t>C</a:t>
            </a:r>
            <a:r>
              <a:rPr lang="en-US" smtClean="0"/>
              <a:t> = Total number of animals captured on the second visit </a:t>
            </a:r>
          </a:p>
          <a:p>
            <a:pPr lvl="1"/>
            <a:r>
              <a:rPr lang="en-US" i="1" smtClean="0"/>
              <a:t>R</a:t>
            </a:r>
            <a:r>
              <a:rPr lang="en-US" smtClean="0"/>
              <a:t> = Number of animals captured on the first visit that were then recaptured on the second visit </a:t>
            </a:r>
          </a:p>
          <a:p>
            <a:r>
              <a:rPr lang="en-US" smtClean="0"/>
              <a:t>N = MC / 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Growth Rate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Crude </a:t>
            </a:r>
            <a:r>
              <a:rPr lang="en-US" dirty="0" smtClean="0"/>
              <a:t>Growth Rate formula = 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Crude Birth Rate – </a:t>
            </a:r>
            <a:r>
              <a:rPr lang="en-US" smtClean="0"/>
              <a:t>Crude Death </a:t>
            </a:r>
            <a:r>
              <a:rPr lang="en-US" dirty="0" smtClean="0"/>
              <a:t>Rate = Crude Growth Rate</a:t>
            </a:r>
          </a:p>
          <a:p>
            <a:pPr lvl="1" algn="ctr">
              <a:buNone/>
            </a:pPr>
            <a:r>
              <a:rPr lang="en-US" dirty="0" smtClean="0"/>
              <a:t>	</a:t>
            </a:r>
            <a:r>
              <a:rPr lang="en-US" dirty="0" smtClean="0"/>
              <a:t>Crude Rates are based on 1,000 individuals</a:t>
            </a:r>
            <a:endParaRPr lang="en-US" dirty="0" smtClean="0"/>
          </a:p>
          <a:p>
            <a:pPr eaLnBrk="1" hangingPunct="1"/>
            <a:r>
              <a:rPr lang="en-US" dirty="0" smtClean="0"/>
              <a:t>Population Change Formula = </a:t>
            </a:r>
            <a:endParaRPr lang="en-US" dirty="0" smtClean="0"/>
          </a:p>
          <a:p>
            <a:pPr lvl="1" algn="ctr" eaLnBrk="1" hangingPunct="1">
              <a:buFont typeface="Wingdings 2" pitchFamily="18" charset="2"/>
              <a:buNone/>
            </a:pPr>
            <a:r>
              <a:rPr lang="en-US" dirty="0" smtClean="0"/>
              <a:t>(birth </a:t>
            </a:r>
            <a:r>
              <a:rPr lang="en-US" dirty="0" smtClean="0"/>
              <a:t>rate + immigration rate) </a:t>
            </a:r>
            <a:r>
              <a:rPr lang="en-US" dirty="0" smtClean="0"/>
              <a:t>– (death </a:t>
            </a:r>
            <a:r>
              <a:rPr lang="en-US" dirty="0" smtClean="0"/>
              <a:t>rate + emigration rate) = </a:t>
            </a:r>
            <a:r>
              <a:rPr lang="en-US" dirty="0" smtClean="0"/>
              <a:t>Population Change </a:t>
            </a:r>
            <a:endParaRPr lang="en-US" dirty="0" smtClean="0"/>
          </a:p>
          <a:p>
            <a:pPr lvl="1"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algn="ctr" eaLnBrk="1" hangingPunct="1">
              <a:buFont typeface="Wingdings 2" pitchFamily="18" charset="2"/>
              <a:buNone/>
            </a:pPr>
            <a:r>
              <a:rPr lang="en-US" dirty="0" smtClean="0"/>
              <a:t>The CGR for the Earth is roughly </a:t>
            </a:r>
            <a:r>
              <a:rPr lang="en-US" dirty="0" smtClean="0"/>
              <a:t>1.2% </a:t>
            </a:r>
            <a:r>
              <a:rPr lang="en-US" dirty="0" smtClean="0"/>
              <a:t>right now 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Fertility Rate (TFR)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Total Fertility Rate or TFR is an estimate of the average number of children who will be born alive to a woman during her lifetime if she passes through all her childbearing years (ages 15-44) conforming to age-specific fertility rates of a given year. </a:t>
            </a:r>
          </a:p>
          <a:p>
            <a:pPr lvl="1"/>
            <a:r>
              <a:rPr lang="en-US" smtClean="0"/>
              <a:t>In simpler terms, it is an estimate of the average number of children a woman will have during her childbearing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Replacement Level Fertility (RLF)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Replacement Level Fertility or RLF is the number of children a couple must have to replace them. </a:t>
            </a:r>
          </a:p>
          <a:p>
            <a:pPr lvl="1"/>
            <a:r>
              <a:rPr lang="en-US" smtClean="0"/>
              <a:t>The average for a country or the world usually is slightly higher than 2 children per couple (2.1 in the United States and 2.5 in some developing countries) because some children die before reaching their reproductive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Populations show two types of growth</a:t>
            </a:r>
          </a:p>
          <a:p>
            <a:pPr lvl="1" eaLnBrk="1" hangingPunct="1"/>
            <a:r>
              <a:rPr lang="en-US" smtClean="0"/>
              <a:t>Exponential  </a:t>
            </a:r>
          </a:p>
          <a:p>
            <a:pPr lvl="2" eaLnBrk="1" hangingPunct="1"/>
            <a:r>
              <a:rPr lang="en-US" smtClean="0"/>
              <a:t>J-shaped curve</a:t>
            </a:r>
          </a:p>
          <a:p>
            <a:pPr lvl="2" eaLnBrk="1" hangingPunct="1"/>
            <a:r>
              <a:rPr lang="en-US" smtClean="0"/>
              <a:t>Unlimited Growth</a:t>
            </a:r>
          </a:p>
          <a:p>
            <a:pPr lvl="2" eaLnBrk="1" hangingPunct="1"/>
            <a:r>
              <a:rPr lang="en-US" smtClean="0"/>
              <a:t>Growth is independent of population density</a:t>
            </a:r>
          </a:p>
          <a:p>
            <a:pPr lvl="1" eaLnBrk="1" hangingPunct="1"/>
            <a:r>
              <a:rPr lang="en-US" smtClean="0"/>
              <a:t>Logistic </a:t>
            </a:r>
          </a:p>
          <a:p>
            <a:pPr lvl="2" eaLnBrk="1" hangingPunct="1"/>
            <a:r>
              <a:rPr lang="en-US" smtClean="0"/>
              <a:t>S-shaped curve</a:t>
            </a:r>
          </a:p>
          <a:p>
            <a:pPr lvl="2" eaLnBrk="1" hangingPunct="1"/>
            <a:r>
              <a:rPr lang="en-US" smtClean="0"/>
              <a:t>Growth affected by environmental stress</a:t>
            </a:r>
          </a:p>
          <a:p>
            <a:pPr lvl="2" eaLnBrk="1" hangingPunct="1"/>
            <a:r>
              <a:rPr lang="en-US" smtClean="0"/>
              <a:t>Growth is not independent of population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579</TotalTime>
  <Words>2585</Words>
  <Application>Microsoft Office PowerPoint</Application>
  <PresentationFormat>Custom</PresentationFormat>
  <Paragraphs>295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Urban</vt:lpstr>
      <vt:lpstr>Population Dynamics</vt:lpstr>
      <vt:lpstr>Global Population</vt:lpstr>
      <vt:lpstr>Population growth affects the environment</vt:lpstr>
      <vt:lpstr>Population Estimation Methods</vt:lpstr>
      <vt:lpstr>The Calculations</vt:lpstr>
      <vt:lpstr>Calculating The Growth Rate</vt:lpstr>
      <vt:lpstr>Total Fertility Rate (TFR)</vt:lpstr>
      <vt:lpstr>Replacement Level Fertility (RLF)</vt:lpstr>
      <vt:lpstr>Population Growth</vt:lpstr>
      <vt:lpstr>Exponential and Logistic Population Growth: J-Curves and S-Curves</vt:lpstr>
      <vt:lpstr>Exponential Growth</vt:lpstr>
      <vt:lpstr>Rule of 70</vt:lpstr>
      <vt:lpstr>Carrying Capacity (K)</vt:lpstr>
      <vt:lpstr>Environmental Resistance</vt:lpstr>
      <vt:lpstr>K-selected vs. r-selected species</vt:lpstr>
      <vt:lpstr>Survivorship curves</vt:lpstr>
      <vt:lpstr>Age Structure</vt:lpstr>
      <vt:lpstr>Slide 18</vt:lpstr>
      <vt:lpstr>Population characteristics</vt:lpstr>
      <vt:lpstr> Age Structure: Young Populations  Can Grow Fast</vt:lpstr>
      <vt:lpstr>The demographic transition</vt:lpstr>
      <vt:lpstr>The demographic transition’s four stages</vt:lpstr>
      <vt:lpstr>The International Conference on Population and Development</vt:lpstr>
      <vt:lpstr>Conclusion</vt:lpstr>
      <vt:lpstr>Urban Growth vs. Urbanization</vt:lpstr>
      <vt:lpstr>Shift from agriculture</vt:lpstr>
      <vt:lpstr>Rapid Growth</vt:lpstr>
      <vt:lpstr>5 Important Trends</vt:lpstr>
      <vt:lpstr>Trends, continued</vt:lpstr>
      <vt:lpstr>Urban Sprawl</vt:lpstr>
      <vt:lpstr>Sprawl looks like this . . .</vt:lpstr>
      <vt:lpstr>The problem here is, </vt:lpstr>
      <vt:lpstr>More problems with sprawl</vt:lpstr>
      <vt:lpstr> </vt:lpstr>
      <vt:lpstr> </vt:lpstr>
      <vt:lpstr> </vt:lpstr>
      <vt:lpstr>URBAN RESOURCE AND ENVIRONMENTAL PROBLEMS</vt:lpstr>
      <vt:lpstr>URBAN RESOURCE AND ENVIRONMENTAL PROBLEMS</vt:lpstr>
      <vt:lpstr>The Ecocity Concept</vt:lpstr>
      <vt:lpstr>The Ecocity Concept</vt:lpstr>
      <vt:lpstr>Microclimates</vt:lpstr>
      <vt:lpstr>Impervious Surfaces &amp; Urban Growth</vt:lpstr>
      <vt:lpstr>Urban</vt:lpstr>
      <vt:lpstr>Suburban</vt:lpstr>
      <vt:lpstr>Rural</vt:lpstr>
      <vt:lpstr>Increased Emissions</vt:lpstr>
      <vt:lpstr>Quality of Life</vt:lpstr>
      <vt:lpstr>Water Quality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Dynamics</dc:title>
  <dc:creator>Theresa</dc:creator>
  <cp:lastModifiedBy>Theresa</cp:lastModifiedBy>
  <cp:revision>5</cp:revision>
  <dcterms:created xsi:type="dcterms:W3CDTF">2010-05-03T00:08:50Z</dcterms:created>
  <dcterms:modified xsi:type="dcterms:W3CDTF">2010-05-03T19:08:32Z</dcterms:modified>
</cp:coreProperties>
</file>